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56" r:id="rId2"/>
    <p:sldId id="1957" r:id="rId3"/>
    <p:sldId id="1958" r:id="rId4"/>
    <p:sldId id="19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0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8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19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60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25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53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72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3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54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60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51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31DDE8-8AE9-48EC-8C97-344CBDD4F4AC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8FB867-9F05-4228-B82D-552D7F7726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63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Graphics\Dawn Wilks\k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2862" y="1412776"/>
            <a:ext cx="2271138" cy="2880320"/>
          </a:xfrm>
          <a:prstGeom prst="rect">
            <a:avLst/>
          </a:prstGeom>
          <a:noFill/>
        </p:spPr>
      </p:pic>
      <p:pic>
        <p:nvPicPr>
          <p:cNvPr id="2050" name="Picture 2" descr="C:\Graphics\Dawn Wilks\swimm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051720" cy="1411150"/>
          </a:xfrm>
          <a:prstGeom prst="rect">
            <a:avLst/>
          </a:prstGeom>
          <a:noFill/>
        </p:spPr>
      </p:pic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1331913" y="260350"/>
            <a:ext cx="6272212" cy="642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hedfan uwch ben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syth i fyny i'r nen;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nofio o dan y môr;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gwylio ar y sgrîn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 tynnu llun;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colli fy ngheit ar y tô;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sgorio tair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yn ein gêm bach ni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neu'n ennill cwpan y byd;</a:t>
            </a:r>
            <a:r>
              <a:rPr lang="cy-GB" sz="32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3200" dirty="0">
              <a:solidFill>
                <a:srgbClr val="00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dydd,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O, IE!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dydd, </a:t>
            </a: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Graphics\Dawn Wilks\singing gir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2088955" cy="2880320"/>
          </a:xfrm>
          <a:prstGeom prst="rect">
            <a:avLst/>
          </a:prstGeom>
          <a:noFill/>
        </p:spPr>
      </p:pic>
      <p:sp>
        <p:nvSpPr>
          <p:cNvPr id="356357" name="Rectangle 5"/>
          <p:cNvSpPr>
            <a:spLocks noChangeArrowheads="1"/>
          </p:cNvSpPr>
          <p:nvPr/>
        </p:nvSpPr>
        <p:spPr bwMode="auto">
          <a:xfrm>
            <a:off x="1763688" y="260648"/>
            <a:ext cx="6833923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canu o flaen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Mam, Dad a Nain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 ar ben fy hun yn y bath; </a:t>
            </a:r>
            <a:r>
              <a:rPr lang="cy-GB" sz="3200" dirty="0">
                <a:solidFill>
                  <a:srgbClr val="000000"/>
                </a:solidFill>
                <a:latin typeface="Arial" pitchFamily="34" charset="0"/>
              </a:rPr>
              <a:t>LA, LA! </a:t>
            </a:r>
            <a:endParaRPr lang="en-US" sz="3200" dirty="0">
              <a:solidFill>
                <a:srgbClr val="00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mynd i'r sŵ </a:t>
            </a: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i weld cangarŵ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 bwydo Goliath y gath;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dod i lawr y llithren fawr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 mynd i fyny grisiau i’r gwely;</a:t>
            </a:r>
            <a:r>
              <a:rPr lang="cy-GB" sz="32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3200" dirty="0">
              <a:solidFill>
                <a:srgbClr val="00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O, IE!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dydd,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ChangeArrowheads="1"/>
          </p:cNvSpPr>
          <p:nvPr/>
        </p:nvSpPr>
        <p:spPr bwMode="auto">
          <a:xfrm>
            <a:off x="2051050" y="1484313"/>
            <a:ext cx="5570538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cy-GB" sz="3200">
                <a:solidFill>
                  <a:srgbClr val="800080"/>
                </a:solidFill>
                <a:latin typeface="Arial" pitchFamily="34" charset="0"/>
              </a:rPr>
              <a:t>Fedra i siarad gydag Ef</a:t>
            </a:r>
            <a:endParaRPr lang="en-US" sz="320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>
                <a:solidFill>
                  <a:srgbClr val="800080"/>
                </a:solidFill>
                <a:latin typeface="Arial" pitchFamily="34" charset="0"/>
              </a:rPr>
              <a:t>a chlywed ei lais yn glir. </a:t>
            </a:r>
            <a:endParaRPr lang="en-US" sz="320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>
                <a:solidFill>
                  <a:srgbClr val="800080"/>
                </a:solidFill>
                <a:latin typeface="Arial" pitchFamily="34" charset="0"/>
              </a:rPr>
              <a:t>Mae o'n addo dweud </a:t>
            </a:r>
            <a:endParaRPr lang="en-US" sz="320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>
                <a:solidFill>
                  <a:srgbClr val="800080"/>
                </a:solidFill>
                <a:latin typeface="Arial" pitchFamily="34" charset="0"/>
              </a:rPr>
              <a:t>i'r chwith neu'r dde. </a:t>
            </a:r>
          </a:p>
          <a:p>
            <a:pPr algn="ctr" eaLnBrk="1" hangingPunct="1"/>
            <a:r>
              <a:rPr lang="cy-GB" sz="3200">
                <a:solidFill>
                  <a:srgbClr val="800080"/>
                </a:solidFill>
                <a:latin typeface="Arial" pitchFamily="34" charset="0"/>
              </a:rPr>
              <a:t>Mae O'n fy ngharu mae'n wir!</a:t>
            </a:r>
            <a:r>
              <a:rPr lang="en-US" sz="3200">
                <a:solidFill>
                  <a:srgbClr val="800080"/>
                </a:solidFill>
                <a:latin typeface="Arial" pitchFamily="34" charset="0"/>
              </a:rPr>
              <a:t> </a:t>
            </a:r>
          </a:p>
        </p:txBody>
      </p:sp>
      <p:pic>
        <p:nvPicPr>
          <p:cNvPr id="357379" name="Picture 3" descr="PRAY_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933825"/>
            <a:ext cx="2192338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Text Box 3"/>
          <p:cNvSpPr txBox="1">
            <a:spLocks noChangeArrowheads="1"/>
          </p:cNvSpPr>
          <p:nvPr/>
        </p:nvSpPr>
        <p:spPr bwMode="auto">
          <a:xfrm>
            <a:off x="6951662" y="6583363"/>
            <a:ext cx="21923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cy-GB" sz="1200" dirty="0">
                <a:solidFill>
                  <a:srgbClr val="000000"/>
                </a:solidFill>
                <a:latin typeface="Arial" pitchFamily="34" charset="0"/>
              </a:rPr>
              <a:t>Hawlfraint 2005 Andy Hughes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58407" name="Rectangle 7"/>
          <p:cNvSpPr>
            <a:spLocks noChangeArrowheads="1"/>
          </p:cNvSpPr>
          <p:nvPr/>
        </p:nvSpPr>
        <p:spPr bwMode="auto">
          <a:xfrm>
            <a:off x="7885113" y="2349500"/>
            <a:ext cx="503237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2" descr="C:\Graphics\Dawn Wilks\swimm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51720" cy="1411150"/>
          </a:xfrm>
          <a:prstGeom prst="rect">
            <a:avLst/>
          </a:prstGeom>
          <a:noFill/>
        </p:spPr>
      </p:pic>
      <p:pic>
        <p:nvPicPr>
          <p:cNvPr id="6" name="Picture 3" descr="C:\Graphics\Dawn Wilks\k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2862" y="1412776"/>
            <a:ext cx="2271138" cy="2880320"/>
          </a:xfrm>
          <a:prstGeom prst="rect">
            <a:avLst/>
          </a:prstGeom>
          <a:noFill/>
        </p:spPr>
      </p:pic>
      <p:sp>
        <p:nvSpPr>
          <p:cNvPr id="358402" name="Rectangle 2"/>
          <p:cNvSpPr>
            <a:spLocks noChangeArrowheads="1"/>
          </p:cNvSpPr>
          <p:nvPr/>
        </p:nvSpPr>
        <p:spPr bwMode="auto">
          <a:xfrm>
            <a:off x="1547813" y="188913"/>
            <a:ext cx="6272212" cy="64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hedfan uwch ben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syth i fyny i'r nen;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nofio o dan y môr;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gwylio ar y sgrîn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 tynnu llun;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colli fy ngheit ar y tô;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os dwi'n sgorio tair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yn ein gêm bach ni </a:t>
            </a:r>
            <a:endParaRPr lang="en-US" sz="3200" dirty="0">
              <a:solidFill>
                <a:srgbClr val="80008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800080"/>
                </a:solidFill>
                <a:latin typeface="Arial" pitchFamily="34" charset="0"/>
              </a:rPr>
              <a:t>neu'n ennill cwpan y byd;</a:t>
            </a:r>
            <a:r>
              <a:rPr lang="cy-GB" sz="32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3200" dirty="0">
              <a:solidFill>
                <a:srgbClr val="00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dydd,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O, IE! </a:t>
            </a:r>
            <a:endParaRPr lang="en-US" sz="3200" dirty="0">
              <a:solidFill>
                <a:srgbClr val="CC0000"/>
              </a:solidFill>
              <a:latin typeface="Arial" pitchFamily="34" charset="0"/>
            </a:endParaRP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Bob munud, bob awr o bob dydd, </a:t>
            </a:r>
          </a:p>
          <a:p>
            <a:pPr algn="ctr" eaLnBrk="1" hangingPunct="1"/>
            <a:r>
              <a:rPr lang="cy-GB" sz="3200" dirty="0">
                <a:solidFill>
                  <a:srgbClr val="CC0000"/>
                </a:solidFill>
                <a:latin typeface="Arial" pitchFamily="34" charset="0"/>
              </a:rPr>
              <a:t>mae fy Nuw gyda fi.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292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2025-11-25T17:04:38Z</dcterms:created>
  <dcterms:modified xsi:type="dcterms:W3CDTF">2025-11-25T17:05:21Z</dcterms:modified>
</cp:coreProperties>
</file>